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1" r:id="rId4"/>
    <p:sldId id="267" r:id="rId5"/>
    <p:sldId id="258" r:id="rId6"/>
    <p:sldId id="268" r:id="rId7"/>
    <p:sldId id="262" r:id="rId8"/>
    <p:sldId id="264" r:id="rId9"/>
    <p:sldId id="259" r:id="rId10"/>
    <p:sldId id="270" r:id="rId11"/>
    <p:sldId id="265" r:id="rId12"/>
    <p:sldId id="269" r:id="rId13"/>
    <p:sldId id="271" r:id="rId14"/>
    <p:sldId id="272" r:id="rId15"/>
    <p:sldId id="263" r:id="rId1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9902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298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98385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01205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9490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753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71878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3993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1733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7232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819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82A3F6-11B0-4FA7-A152-3888B56303C2}" type="datetimeFigureOut">
              <a:rPr lang="sv-SE" smtClean="0"/>
              <a:t>2021-04-12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50146-16B7-4FFB-83CD-73C4199256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49186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SUSEC Kriskommunikation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Kriskommunikation: viktiga punkter att beakta när incidenthantering pga. pandemin måste ske utanför campus</a:t>
            </a:r>
          </a:p>
        </p:txBody>
      </p:sp>
    </p:spTree>
    <p:extLst>
      <p:ext uri="{BB962C8B-B14F-4D97-AF65-F5344CB8AC3E}">
        <p14:creationId xmlns:p14="http://schemas.microsoft.com/office/powerpoint/2010/main" val="2853730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 Kriskommunikationsplan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Verksamhet. </a:t>
            </a:r>
          </a:p>
          <a:p>
            <a:r>
              <a:rPr lang="sv-SE" dirty="0"/>
              <a:t>Intressegrupper, interna och externa.</a:t>
            </a:r>
          </a:p>
          <a:p>
            <a:r>
              <a:rPr lang="sv-SE" dirty="0"/>
              <a:t>Kommunikations kanaler</a:t>
            </a:r>
          </a:p>
          <a:p>
            <a:r>
              <a:rPr lang="sv-SE" dirty="0"/>
              <a:t>Nuvarande identifierade risker som hanteras i planen</a:t>
            </a:r>
          </a:p>
          <a:p>
            <a:r>
              <a:rPr lang="sv-SE" dirty="0"/>
              <a:t>Olika typer av kriser </a:t>
            </a:r>
          </a:p>
          <a:p>
            <a:r>
              <a:rPr lang="sv-SE" dirty="0"/>
              <a:t>Exempel rubriker: Faser, Åtgärder, Kanaler, Ansvarig, Hastighet, Turordning</a:t>
            </a:r>
          </a:p>
          <a:p>
            <a:r>
              <a:rPr lang="sv-SE" dirty="0"/>
              <a:t>Eventuell vald retorik</a:t>
            </a:r>
          </a:p>
        </p:txBody>
      </p:sp>
    </p:spTree>
    <p:extLst>
      <p:ext uri="{BB962C8B-B14F-4D97-AF65-F5344CB8AC3E}">
        <p14:creationId xmlns:p14="http://schemas.microsoft.com/office/powerpoint/2010/main" val="19008822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Kriskommunikationsplan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Verksamhet.</a:t>
            </a:r>
          </a:p>
          <a:p>
            <a:endParaRPr lang="sv-SE" dirty="0"/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 </a:t>
            </a:r>
          </a:p>
          <a:p>
            <a:r>
              <a:rPr lang="sv-SE" dirty="0"/>
              <a:t>Intressegrupper, interna och externa.</a:t>
            </a:r>
          </a:p>
          <a:p>
            <a:pPr marL="0" indent="0">
              <a:buNone/>
            </a:pPr>
            <a:endParaRPr lang="sv-SE" dirty="0"/>
          </a:p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139AD4A-3C4A-46B3-BE09-AB9E174037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372" y="4462462"/>
            <a:ext cx="11077575" cy="1590675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20149D82-9A64-4134-A685-0B58A1A1E9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4384" y="2395538"/>
            <a:ext cx="1087755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5982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Kriskommunikationsplan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Kommunikations kanaler</a:t>
            </a: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Nuvarande identifierade risker som hanteras i planen</a:t>
            </a:r>
          </a:p>
          <a:p>
            <a:endParaRPr lang="sv-SE" dirty="0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367F0A1F-4E42-445D-8EEF-C6A2ACBC3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562" y="2246947"/>
            <a:ext cx="10810875" cy="1571625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AE1DFA8C-B6A6-454C-AA6D-E6B374ECF4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200" y="4580251"/>
            <a:ext cx="3267075" cy="1419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8175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Kriskommunikationsplan</a:t>
            </a:r>
          </a:p>
        </p:txBody>
      </p:sp>
      <p:pic>
        <p:nvPicPr>
          <p:cNvPr id="4" name="Platshållare för innehåll 3">
            <a:extLst>
              <a:ext uri="{FF2B5EF4-FFF2-40B4-BE49-F238E27FC236}">
                <a16:creationId xmlns:a16="http://schemas.microsoft.com/office/drawing/2014/main" id="{3FBAF619-D62D-4D1D-8568-361BBB11CB8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38200" y="1690688"/>
            <a:ext cx="10515600" cy="38995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826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Kriskommunikationsplan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Eventuell vald retorik ”Vi som myndighet skall alltid använda oss av</a:t>
            </a:r>
          </a:p>
          <a:p>
            <a:pPr marL="0" indent="0">
              <a:buNone/>
            </a:pPr>
            <a:r>
              <a:rPr lang="sv-SE" dirty="0"/>
              <a:t>I första hand av Logos (Saklig) och om möjligt </a:t>
            </a:r>
            <a:r>
              <a:rPr lang="sv-SE" dirty="0" err="1"/>
              <a:t>Ethos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(Förtroendeskapande) i vår kriskommunikation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Undantag … ?</a:t>
            </a:r>
          </a:p>
        </p:txBody>
      </p:sp>
    </p:spTree>
    <p:extLst>
      <p:ext uri="{BB962C8B-B14F-4D97-AF65-F5344CB8AC3E}">
        <p14:creationId xmlns:p14="http://schemas.microsoft.com/office/powerpoint/2010/main" val="211120437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Efter krisen ”Bemöta anklagelse” (Apologistrategier)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1. Be om nåd (okunskap, otur, tvång)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2 Förneka sitt ansvar (omständigheter, beror på någon annan)</a:t>
            </a:r>
          </a:p>
          <a:p>
            <a:endParaRPr lang="sv-SE" dirty="0"/>
          </a:p>
          <a:p>
            <a:r>
              <a:rPr lang="sv-SE" dirty="0"/>
              <a:t>3  Skylla på någon annan (någon annan har gjort något)</a:t>
            </a:r>
          </a:p>
          <a:p>
            <a:endParaRPr lang="sv-SE" dirty="0"/>
          </a:p>
          <a:p>
            <a:r>
              <a:rPr lang="sv-SE" dirty="0"/>
              <a:t>4 Var tvungen att välja mellan 2 onda ting.</a:t>
            </a:r>
          </a:p>
        </p:txBody>
      </p:sp>
    </p:spTree>
    <p:extLst>
      <p:ext uri="{BB962C8B-B14F-4D97-AF65-F5344CB8AC3E}">
        <p14:creationId xmlns:p14="http://schemas.microsoft.com/office/powerpoint/2010/main" val="2940675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Innan krisen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Ingen kris är den andra lik, ofta kan du inte lösa det på rutin.</a:t>
            </a:r>
          </a:p>
          <a:p>
            <a:endParaRPr lang="sv-SE" dirty="0"/>
          </a:p>
          <a:p>
            <a:r>
              <a:rPr lang="sv-SE" dirty="0"/>
              <a:t>Man kan inte bygga en organisation utifrån bestämda kris scenarier.</a:t>
            </a:r>
          </a:p>
          <a:p>
            <a:endParaRPr lang="sv-SE" dirty="0"/>
          </a:p>
          <a:p>
            <a:r>
              <a:rPr lang="sv-SE" dirty="0"/>
              <a:t>Ofta stela processer och linjeorganisationer som skall hantera alla typer av kriser.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75650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Innan krisen?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algn="ctr"/>
            <a:r>
              <a:rPr lang="sv-SE" dirty="0"/>
              <a:t>Känner sig någorlunda förberedd på kända kriser.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Litar på andra också är förberedda.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Min organisation kan styra processen.</a:t>
            </a:r>
          </a:p>
          <a:p>
            <a:pPr algn="ctr"/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7856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Innan krisen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pPr algn="ctr"/>
            <a:r>
              <a:rPr lang="sv-SE" dirty="0"/>
              <a:t>De flesta kriser går att förutse om man medvetet söker efter små signaler om att något inte är bra.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Vara väldigt lyhörd på signaler att något inte stämmer. </a:t>
            </a:r>
          </a:p>
          <a:p>
            <a:pPr algn="ctr"/>
            <a:endParaRPr lang="sv-SE" dirty="0"/>
          </a:p>
          <a:p>
            <a:pPr algn="ctr"/>
            <a:r>
              <a:rPr lang="sv-SE" dirty="0"/>
              <a:t>Tänk övergripande.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6223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Under krisen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sv-SE" dirty="0"/>
          </a:p>
          <a:p>
            <a:pPr algn="ctr"/>
            <a:endParaRPr lang="sv-SE" dirty="0"/>
          </a:p>
          <a:p>
            <a:pPr marL="0" indent="0" algn="ctr">
              <a:buNone/>
            </a:pPr>
            <a:r>
              <a:rPr lang="sv-SE" sz="3600" dirty="0"/>
              <a:t>Alla vill hjälpa till men fungera vi som grupp ?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865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v-SE" dirty="0"/>
              <a:t>Under krisen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Vilken organisation/resurser finns det tillgängligt.</a:t>
            </a:r>
          </a:p>
          <a:p>
            <a:r>
              <a:rPr lang="sv-SE" dirty="0"/>
              <a:t>Finns det intressenter som man måste involvera eller ta hänsyn till.</a:t>
            </a:r>
          </a:p>
          <a:p>
            <a:r>
              <a:rPr lang="sv-SE" dirty="0"/>
              <a:t>Är man beroende av annan verksamhet/organisation.</a:t>
            </a:r>
          </a:p>
          <a:p>
            <a:r>
              <a:rPr lang="sv-SE" dirty="0"/>
              <a:t>Vem är det som bestämmer.</a:t>
            </a:r>
          </a:p>
          <a:p>
            <a:r>
              <a:rPr lang="sv-SE" dirty="0"/>
              <a:t>Ändras organisation utifrån händelseförloppet</a:t>
            </a:r>
          </a:p>
          <a:p>
            <a:r>
              <a:rPr lang="sv-SE" dirty="0"/>
              <a:t>Hur återgår ni till normal organisation</a:t>
            </a:r>
          </a:p>
          <a:p>
            <a:r>
              <a:rPr lang="sv-SE" dirty="0"/>
              <a:t>Vem säkerställer att händelsen följs upp.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83469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 krisen, Retorik (vad har hänt)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38200" y="1356360"/>
            <a:ext cx="10515600" cy="4820603"/>
          </a:xfrm>
        </p:spPr>
        <p:txBody>
          <a:bodyPr>
            <a:normAutofit lnSpcReduction="10000"/>
          </a:bodyPr>
          <a:lstStyle/>
          <a:p>
            <a:r>
              <a:rPr lang="sv-SE" dirty="0"/>
              <a:t>Hur skall ni hantera kriskommunikationen och skall ni ha samma retorik oberoende vilka som är mottagare ?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1. Logos 	: Rationell strategi i sitt agerande. </a:t>
            </a:r>
          </a:p>
          <a:p>
            <a:pPr marL="0" indent="0">
              <a:buNone/>
            </a:pPr>
            <a:r>
              <a:rPr lang="sv-SE" i="1" dirty="0"/>
              <a:t> 		</a:t>
            </a:r>
            <a:r>
              <a:rPr lang="sv-SE" b="1" i="1" dirty="0"/>
              <a:t>”När strömbrytaren slogs av stannade datorn”</a:t>
            </a:r>
          </a:p>
          <a:p>
            <a:r>
              <a:rPr lang="sv-SE" dirty="0"/>
              <a:t>2 </a:t>
            </a:r>
            <a:r>
              <a:rPr lang="sv-SE" dirty="0" err="1"/>
              <a:t>Pathos</a:t>
            </a:r>
            <a:r>
              <a:rPr lang="sv-SE" dirty="0"/>
              <a:t> 	: Känslomässig strategi i sitt agerande</a:t>
            </a:r>
          </a:p>
          <a:p>
            <a:pPr marL="0" indent="0">
              <a:buNone/>
            </a:pPr>
            <a:r>
              <a:rPr lang="sv-SE" i="1" dirty="0"/>
              <a:t>		</a:t>
            </a:r>
            <a:r>
              <a:rPr lang="sv-SE" b="1" i="1" dirty="0"/>
              <a:t>”IT tekniken har haft det svårt den sista tiden”</a:t>
            </a:r>
          </a:p>
          <a:p>
            <a:r>
              <a:rPr lang="sv-SE" dirty="0"/>
              <a:t>3 </a:t>
            </a:r>
            <a:r>
              <a:rPr lang="sv-SE" dirty="0" err="1"/>
              <a:t>Ethos</a:t>
            </a:r>
            <a:r>
              <a:rPr lang="sv-SE" dirty="0"/>
              <a:t>	: Förtroendeskapande i sitt agerande</a:t>
            </a:r>
          </a:p>
          <a:p>
            <a:pPr marL="0" indent="0">
              <a:buNone/>
            </a:pPr>
            <a:r>
              <a:rPr lang="sv-SE" dirty="0"/>
              <a:t>		</a:t>
            </a:r>
            <a:r>
              <a:rPr lang="sv-SE" b="1" dirty="0"/>
              <a:t>”Vi har under de senaste 10 åren aldrig tidigare slagit av 		en strömbrytare”.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98362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Under krisen (Lyckad bemötande)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sv-SE" dirty="0"/>
              <a:t>1. Den överensstämmer med verkligheten</a:t>
            </a:r>
          </a:p>
          <a:p>
            <a:pPr>
              <a:lnSpc>
                <a:spcPct val="100000"/>
              </a:lnSpc>
            </a:pPr>
            <a:r>
              <a:rPr lang="sv-SE" dirty="0"/>
              <a:t>2. Den är uppriktig</a:t>
            </a:r>
          </a:p>
          <a:p>
            <a:pPr>
              <a:lnSpc>
                <a:spcPct val="100000"/>
              </a:lnSpc>
            </a:pPr>
            <a:r>
              <a:rPr lang="sv-SE" dirty="0"/>
              <a:t>3. Rätt tidpunkt</a:t>
            </a:r>
          </a:p>
          <a:p>
            <a:pPr>
              <a:lnSpc>
                <a:spcPct val="100000"/>
              </a:lnSpc>
            </a:pPr>
            <a:r>
              <a:rPr lang="sv-SE" dirty="0"/>
              <a:t>4. Frivillig</a:t>
            </a:r>
          </a:p>
          <a:p>
            <a:pPr>
              <a:lnSpc>
                <a:spcPct val="100000"/>
              </a:lnSpc>
            </a:pPr>
            <a:r>
              <a:rPr lang="sv-SE" dirty="0"/>
              <a:t>5. Når alla intressenter</a:t>
            </a:r>
          </a:p>
          <a:p>
            <a:pPr>
              <a:lnSpc>
                <a:spcPct val="100000"/>
              </a:lnSpc>
            </a:pPr>
            <a:r>
              <a:rPr lang="sv-SE" dirty="0"/>
              <a:t>6 Framförs i lämpligt format</a:t>
            </a:r>
          </a:p>
        </p:txBody>
      </p:sp>
    </p:spTree>
    <p:extLst>
      <p:ext uri="{BB962C8B-B14F-4D97-AF65-F5344CB8AC3E}">
        <p14:creationId xmlns:p14="http://schemas.microsoft.com/office/powerpoint/2010/main" val="2775523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9914"/>
          </a:xfrm>
        </p:spPr>
        <p:txBody>
          <a:bodyPr/>
          <a:lstStyle/>
          <a:p>
            <a:r>
              <a:rPr lang="sv-SE" dirty="0"/>
              <a:t>Under krisen (Kommunikationsvägar)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Intern och eller externa intressenter</a:t>
            </a:r>
          </a:p>
          <a:p>
            <a:r>
              <a:rPr lang="sv-SE" dirty="0"/>
              <a:t>tidningar, e-post, radio, skriftligen, personalavdelningen, chefen, </a:t>
            </a:r>
            <a:r>
              <a:rPr lang="sv-SE" dirty="0" err="1"/>
              <a:t>etc</a:t>
            </a:r>
            <a:r>
              <a:rPr lang="sv-SE" dirty="0"/>
              <a:t> </a:t>
            </a:r>
          </a:p>
          <a:p>
            <a:r>
              <a:rPr lang="sv-SE" dirty="0"/>
              <a:t>Vem eller vilka skall informera vem</a:t>
            </a:r>
          </a:p>
          <a:p>
            <a:r>
              <a:rPr lang="sv-SE" dirty="0"/>
              <a:t>Berör krisen flera organisationer/enheter och hur fördelas ansvaret mellan dessa.</a:t>
            </a:r>
          </a:p>
          <a:p>
            <a:r>
              <a:rPr lang="sv-SE" dirty="0"/>
              <a:t>Finns det någon sammanhållande organisation.</a:t>
            </a:r>
          </a:p>
          <a:p>
            <a:r>
              <a:rPr lang="sv-SE" dirty="0"/>
              <a:t>Vilka berörs av krisen</a:t>
            </a:r>
          </a:p>
        </p:txBody>
      </p:sp>
    </p:spTree>
    <p:extLst>
      <p:ext uri="{BB962C8B-B14F-4D97-AF65-F5344CB8AC3E}">
        <p14:creationId xmlns:p14="http://schemas.microsoft.com/office/powerpoint/2010/main" val="289770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</TotalTime>
  <Words>517</Words>
  <Application>Microsoft Office PowerPoint</Application>
  <PresentationFormat>Bredbild</PresentationFormat>
  <Paragraphs>96</Paragraphs>
  <Slides>15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Office-tema</vt:lpstr>
      <vt:lpstr>SUSEC Kriskommunikation</vt:lpstr>
      <vt:lpstr>Innan krisen</vt:lpstr>
      <vt:lpstr>Innan krisen?</vt:lpstr>
      <vt:lpstr>Innan krisen</vt:lpstr>
      <vt:lpstr>Under krisen</vt:lpstr>
      <vt:lpstr>Under krisen</vt:lpstr>
      <vt:lpstr>Under krisen, Retorik (vad har hänt)</vt:lpstr>
      <vt:lpstr>Under krisen (Lyckad bemötande)</vt:lpstr>
      <vt:lpstr>Under krisen (Kommunikationsvägar)</vt:lpstr>
      <vt:lpstr> Kriskommunikationsplan</vt:lpstr>
      <vt:lpstr>Kriskommunikationsplan</vt:lpstr>
      <vt:lpstr>Kriskommunikationsplan</vt:lpstr>
      <vt:lpstr>Kriskommunikationsplan</vt:lpstr>
      <vt:lpstr>Kriskommunikationsplan</vt:lpstr>
      <vt:lpstr>Efter krisen ”Bemöta anklagelse” (Apologistrategier)</vt:lpstr>
    </vt:vector>
  </TitlesOfParts>
  <Company>Linnaeus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SUSEC Kriskomunikation i Coronatider</dc:title>
  <dc:creator>Anders Helgesson</dc:creator>
  <cp:lastModifiedBy>Anders Helgesson</cp:lastModifiedBy>
  <cp:revision>58</cp:revision>
  <dcterms:created xsi:type="dcterms:W3CDTF">2021-03-01T15:02:46Z</dcterms:created>
  <dcterms:modified xsi:type="dcterms:W3CDTF">2021-04-12T10:28:41Z</dcterms:modified>
</cp:coreProperties>
</file>